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258" r:id="rId3"/>
    <p:sldId id="260" r:id="rId4"/>
    <p:sldId id="259" r:id="rId5"/>
    <p:sldId id="345" r:id="rId6"/>
    <p:sldId id="342" r:id="rId7"/>
    <p:sldId id="344" r:id="rId8"/>
    <p:sldId id="263" r:id="rId9"/>
    <p:sldId id="346" r:id="rId10"/>
    <p:sldId id="333" r:id="rId11"/>
    <p:sldId id="269" r:id="rId12"/>
    <p:sldId id="270" r:id="rId13"/>
    <p:sldId id="337" r:id="rId14"/>
    <p:sldId id="338" r:id="rId15"/>
    <p:sldId id="33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8" autoAdjust="0"/>
    <p:restoredTop sz="93063" autoAdjust="0"/>
  </p:normalViewPr>
  <p:slideViewPr>
    <p:cSldViewPr snapToGrid="0" snapToObjects="1">
      <p:cViewPr varScale="1">
        <p:scale>
          <a:sx n="110" d="100"/>
          <a:sy n="110" d="100"/>
        </p:scale>
        <p:origin x="184" y="240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2.png>
</file>

<file path=ppt/media/image23.png>
</file>

<file path=ppt/media/image24.png>
</file>

<file path=ppt/media/image25.png>
</file>

<file path=ppt/media/image3.png>
</file>

<file path=ppt/media/image31.png>
</file>

<file path=ppt/media/image32.png>
</file>

<file path=ppt/media/image33.png>
</file>

<file path=ppt/media/image34.png>
</file>

<file path=ppt/media/image4.gi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791918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</a:t>
            </a:r>
          </a:p>
          <a:p>
            <a:pPr algn="ctr"/>
            <a:r>
              <a:rPr lang="en-US" sz="2400" dirty="0"/>
              <a:t>Eddy Westbrook,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0455" y="2019300"/>
            <a:ext cx="8223090" cy="2691595"/>
          </a:xfrm>
        </p:spPr>
        <p:txBody>
          <a:bodyPr anchor="b" anchorCtr="0"/>
          <a:lstStyle/>
          <a:p>
            <a:r>
              <a:rPr lang="en-US" sz="4000" dirty="0"/>
              <a:t>Machine-Assisted Extraction of Formal Semantics from Domain Specific Semi-Formal Diagrams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MOMACS 2019</a:t>
            </a:r>
            <a:endParaRPr lang="en-US" sz="4000" dirty="0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generously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696ED-5274-2E46-B701-5B29DCAF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Visual Languages for Practitioners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8481B0A-A001-474E-8D38-3860E504F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367" y="3893914"/>
            <a:ext cx="876771" cy="8767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EE7C76-906C-6240-B998-3601CC5ED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313" y="4674243"/>
            <a:ext cx="842825" cy="842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942403-73F4-AB43-A28E-D99A6FF153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25934" y="3893914"/>
            <a:ext cx="744140" cy="744140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9F05C5-7A73-E047-827D-D9551CA907C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83319" y="3478966"/>
            <a:ext cx="885161" cy="885161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75F0F3-E12E-9445-ACEF-9175454B68C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83319" y="4260336"/>
            <a:ext cx="885161" cy="8851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4D806B-9D8A-974D-A8F5-43BA37C0B21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83319" y="4990119"/>
            <a:ext cx="885161" cy="8851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A50AEE-024F-1546-8292-56D939800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933" y="4723586"/>
            <a:ext cx="744140" cy="74414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970F4F0-6457-BB44-BF23-BD8B96293344}"/>
              </a:ext>
            </a:extLst>
          </p:cNvPr>
          <p:cNvSpPr/>
          <p:nvPr/>
        </p:nvSpPr>
        <p:spPr>
          <a:xfrm>
            <a:off x="3899035" y="3383868"/>
            <a:ext cx="1253728" cy="2491411"/>
          </a:xfrm>
          <a:prstGeom prst="roundRect">
            <a:avLst/>
          </a:prstGeom>
          <a:noFill/>
          <a:ln w="635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6769909-0373-D040-8A29-851076D74E85}"/>
              </a:ext>
            </a:extLst>
          </p:cNvPr>
          <p:cNvSpPr/>
          <p:nvPr/>
        </p:nvSpPr>
        <p:spPr>
          <a:xfrm>
            <a:off x="2151903" y="3392349"/>
            <a:ext cx="1253728" cy="2491411"/>
          </a:xfrm>
          <a:prstGeom prst="roundRect">
            <a:avLst/>
          </a:prstGeom>
          <a:noFill/>
          <a:ln w="635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1C61808-5E66-FD46-9BA4-401619BBF54E}"/>
              </a:ext>
            </a:extLst>
          </p:cNvPr>
          <p:cNvSpPr/>
          <p:nvPr/>
        </p:nvSpPr>
        <p:spPr>
          <a:xfrm>
            <a:off x="5591889" y="3383868"/>
            <a:ext cx="1253728" cy="2491411"/>
          </a:xfrm>
          <a:prstGeom prst="roundRect">
            <a:avLst/>
          </a:prstGeom>
          <a:noFill/>
          <a:ln w="635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9B40AC-AAF4-3D45-869C-CACE581280D1}"/>
              </a:ext>
            </a:extLst>
          </p:cNvPr>
          <p:cNvSpPr txBox="1"/>
          <p:nvPr/>
        </p:nvSpPr>
        <p:spPr>
          <a:xfrm>
            <a:off x="878137" y="2178166"/>
            <a:ext cx="73877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100" b="1" dirty="0"/>
              <a:t>Give mathematical meaning and executable syntax for diagrams.</a:t>
            </a:r>
          </a:p>
          <a:p>
            <a:pPr algn="ctr"/>
            <a:r>
              <a:rPr lang="en-US" sz="2100" b="1" dirty="0"/>
              <a:t>Translate results back into explainable context.</a:t>
            </a:r>
          </a:p>
        </p:txBody>
      </p:sp>
    </p:spTree>
    <p:extLst>
      <p:ext uri="{BB962C8B-B14F-4D97-AF65-F5344CB8AC3E}">
        <p14:creationId xmlns:p14="http://schemas.microsoft.com/office/powerpoint/2010/main" val="1007206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6972-9169-3342-9FE5-0B1370EA2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Domain Specific Ontological Languages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1E6E17-3DFF-5348-B5C9-FB4774272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092" y="1950027"/>
            <a:ext cx="3517900" cy="160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2B72E9-018F-9049-BDB3-402AA23CA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242" y="4044436"/>
            <a:ext cx="59436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7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0DD12-6095-544F-A595-CB8CFB9D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Intermediate Representation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FD6A4-6FB0-5A4D-8429-5B8A9E5019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Ground visual language in mathematical primitives in the form of an intermediate language.</a:t>
            </a:r>
          </a:p>
          <a:p>
            <a:endParaRPr lang="en-US" dirty="0"/>
          </a:p>
          <a:p>
            <a:r>
              <a:rPr lang="en-US" dirty="0"/>
              <a:t>Allows us to construct models from visual language.</a:t>
            </a:r>
          </a:p>
          <a:p>
            <a:endParaRPr lang="en-US" dirty="0"/>
          </a:p>
          <a:p>
            <a:r>
              <a:rPr lang="en-US" dirty="0"/>
              <a:t>Allows us to communicate results bound to mathematical constructs, using the visual ontology.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E21E19-DDEA-5F45-9ACC-CCE4FD022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987" y="1693862"/>
            <a:ext cx="3340100" cy="1943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50DA17-CF97-6843-9DAC-CF32345E1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630" y="4364181"/>
            <a:ext cx="4194119" cy="166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99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3C316-C7D9-6743-A22E-680A63307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90B2C6-7963-4E46-896E-3FD62303D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356" y="1630744"/>
            <a:ext cx="5943600" cy="218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281D9A-C4A5-F249-91AD-DAE77BAE1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806" y="4640644"/>
            <a:ext cx="5600700" cy="1651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254A3D-7AE0-0142-9FA4-81B8EB7DED4F}"/>
              </a:ext>
            </a:extLst>
          </p:cNvPr>
          <p:cNvCxnSpPr>
            <a:cxnSpLocks/>
          </p:cNvCxnSpPr>
          <p:nvPr/>
        </p:nvCxnSpPr>
        <p:spPr>
          <a:xfrm>
            <a:off x="4578156" y="3687819"/>
            <a:ext cx="0" cy="82550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3C316-C7D9-6743-A22E-680A63307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281D9A-C4A5-F249-91AD-DAE77BAE1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806" y="4640644"/>
            <a:ext cx="5600700" cy="1651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254A3D-7AE0-0142-9FA4-81B8EB7DED4F}"/>
              </a:ext>
            </a:extLst>
          </p:cNvPr>
          <p:cNvCxnSpPr>
            <a:cxnSpLocks/>
          </p:cNvCxnSpPr>
          <p:nvPr/>
        </p:nvCxnSpPr>
        <p:spPr>
          <a:xfrm flipV="1">
            <a:off x="4578156" y="3687819"/>
            <a:ext cx="0" cy="82550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439DE30-D6EE-9E44-9471-EE2ED64B1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270" y="1455818"/>
            <a:ext cx="2675771" cy="207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43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EEAF-F81A-5343-985E-C239FECD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Interrogatability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125AA6-30DF-7340-A5C5-DAE383304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2099579"/>
            <a:ext cx="4024639" cy="223377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Prediction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How will the system evolve in the near future?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Risk assessment: 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risk of X? 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ACF06034-3764-9F45-AC2F-37AC1FC799B4}"/>
              </a:ext>
            </a:extLst>
          </p:cNvPr>
          <p:cNvSpPr txBox="1">
            <a:spLocks/>
          </p:cNvSpPr>
          <p:nvPr/>
        </p:nvSpPr>
        <p:spPr>
          <a:xfrm>
            <a:off x="4665336" y="2099579"/>
            <a:ext cx="4024639" cy="22337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1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8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Conditional forecasting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How will the system respond if X changes?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Counterfactual analysis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would have happened if X had been Y?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Comparative impact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difference in utility between strategy X and strategy Y? 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28A335D-0D85-E441-8F58-DA631CD22DF8}"/>
              </a:ext>
            </a:extLst>
          </p:cNvPr>
          <p:cNvSpPr txBox="1">
            <a:spLocks/>
          </p:cNvSpPr>
          <p:nvPr/>
        </p:nvSpPr>
        <p:spPr>
          <a:xfrm>
            <a:off x="466337" y="4977114"/>
            <a:ext cx="4024639" cy="1574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1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8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Optimal planning: 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optimal amount of X to introduce to maximize utility Y? 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A464A66B-594E-D24D-BA1E-D71FAB9A0005}"/>
              </a:ext>
            </a:extLst>
          </p:cNvPr>
          <p:cNvSpPr txBox="1">
            <a:spLocks/>
          </p:cNvSpPr>
          <p:nvPr/>
        </p:nvSpPr>
        <p:spPr>
          <a:xfrm>
            <a:off x="4665336" y="4977114"/>
            <a:ext cx="4024639" cy="1574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1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8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Risk assessment: 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risk of X?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777BC"/>
                </a:solidFill>
              </a:rPr>
              <a:t>Outcome avoidance: </a:t>
            </a:r>
          </a:p>
          <a:p>
            <a:pPr marL="758429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optimal action or intervention to reduce the risk of X decreasing more than Y?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832EC0-3A29-254D-AA42-E01F09E92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56" y="1523989"/>
            <a:ext cx="2565400" cy="393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9821CC-E27F-7A4B-AD2D-EB2E21971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105" y="1273927"/>
            <a:ext cx="2705100" cy="850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AA28FF-2EF3-5C46-9C3E-06934F34D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056" y="4191683"/>
            <a:ext cx="28702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38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229199-55CE-C147-A085-DE2E4BA38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and Crisis Response: The Ideal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767630-B3D7-6245-B5B9-DFD9FC165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Domain experts capable of </a:t>
            </a:r>
            <a:r>
              <a:rPr lang="en-US" dirty="0">
                <a:solidFill>
                  <a:srgbClr val="3777BC"/>
                </a:solidFill>
              </a:rPr>
              <a:t>agile</a:t>
            </a:r>
            <a:r>
              <a:rPr lang="en-US" dirty="0"/>
              <a:t>, </a:t>
            </a:r>
            <a:r>
              <a:rPr lang="en-US" dirty="0">
                <a:solidFill>
                  <a:srgbClr val="3777BC"/>
                </a:solidFill>
              </a:rPr>
              <a:t>performable</a:t>
            </a:r>
            <a:r>
              <a:rPr lang="en-US" dirty="0"/>
              <a:t>, and </a:t>
            </a:r>
            <a:r>
              <a:rPr lang="en-US" dirty="0">
                <a:solidFill>
                  <a:srgbClr val="3777BC"/>
                </a:solidFill>
              </a:rPr>
              <a:t>high confidence</a:t>
            </a:r>
            <a:r>
              <a:rPr lang="en-US" dirty="0"/>
              <a:t> modeling in response to crisis.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Leverage models to make decisions on actions, policy, with continuous improvement and feedback to improve outcomes.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C581B0-994B-3441-BF93-10524B13B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289" y="3503531"/>
            <a:ext cx="3810000" cy="285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CE6A0B-6D8E-7249-96DA-BC5789BC5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5" y="3388490"/>
            <a:ext cx="5096009" cy="308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19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229199-55CE-C147-A085-DE2E4BA38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and Crisis Response: The Reality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767630-B3D7-6245-B5B9-DFD9FC165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Building models of complex systems: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94BAE-199B-804C-BA1F-27B683B88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51" y="2193673"/>
            <a:ext cx="1302152" cy="13021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D62814-C144-054C-B31C-34E083086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76" y="4225327"/>
            <a:ext cx="1426580" cy="1426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74F77F-3D6A-7343-8AF2-F603784B4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615" y="4245899"/>
            <a:ext cx="1452623" cy="14526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8BAE03-8579-4840-9996-679A2A4305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0950" y="3820865"/>
            <a:ext cx="2216552" cy="22165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739251-5257-664E-BF17-20FE37BAC2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7414" y="4217298"/>
            <a:ext cx="1423686" cy="14236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C60D38-BF5D-1A48-BE51-2B8429C81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600" y="4223085"/>
            <a:ext cx="1417899" cy="14178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0A520D-4132-6342-A864-E28FBF5CD9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5878" y="4281214"/>
            <a:ext cx="1417899" cy="14178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E14CD3-CB7F-6246-9944-7486FC9B09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0276" y="4280623"/>
            <a:ext cx="1417899" cy="14178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036EB47-F4B8-E644-B681-784398D3ED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1782" y="4223085"/>
            <a:ext cx="1417899" cy="141789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2F750D7-DAC6-7348-87A2-55A1BB7CD5D6}"/>
              </a:ext>
            </a:extLst>
          </p:cNvPr>
          <p:cNvSpPr txBox="1"/>
          <p:nvPr/>
        </p:nvSpPr>
        <p:spPr>
          <a:xfrm>
            <a:off x="1898427" y="2660083"/>
            <a:ext cx="7245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Requires large teams of modelers, mathematicians, and software engineers.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4C0AEA-F5AF-384E-B480-30C73F4CDCB8}"/>
              </a:ext>
            </a:extLst>
          </p:cNvPr>
          <p:cNvSpPr txBox="1"/>
          <p:nvPr/>
        </p:nvSpPr>
        <p:spPr>
          <a:xfrm>
            <a:off x="425908" y="5804529"/>
            <a:ext cx="1472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Not reusable.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20D1C97-681B-844F-BD6F-3DC4820E1D8F}"/>
              </a:ext>
            </a:extLst>
          </p:cNvPr>
          <p:cNvSpPr txBox="1"/>
          <p:nvPr/>
        </p:nvSpPr>
        <p:spPr>
          <a:xfrm>
            <a:off x="2394155" y="5804529"/>
            <a:ext cx="191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Not maintainable.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F61134-E6A0-9149-BF5D-E3B45A9E4425}"/>
              </a:ext>
            </a:extLst>
          </p:cNvPr>
          <p:cNvSpPr txBox="1"/>
          <p:nvPr/>
        </p:nvSpPr>
        <p:spPr>
          <a:xfrm>
            <a:off x="4499779" y="5804529"/>
            <a:ext cx="225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Not easily developed.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60B650-BAF8-984A-909F-5DC0EC8B32E6}"/>
              </a:ext>
            </a:extLst>
          </p:cNvPr>
          <p:cNvSpPr txBox="1"/>
          <p:nvPr/>
        </p:nvSpPr>
        <p:spPr>
          <a:xfrm>
            <a:off x="7037529" y="5804529"/>
            <a:ext cx="184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Not performable.</a:t>
            </a:r>
          </a:p>
        </p:txBody>
      </p:sp>
    </p:spTree>
    <p:extLst>
      <p:ext uri="{BB962C8B-B14F-4D97-AF65-F5344CB8AC3E}">
        <p14:creationId xmlns:p14="http://schemas.microsoft.com/office/powerpoint/2010/main" val="225556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AA7F-60BC-D946-9570-7702AB1A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Semi-Formal Diagrams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2A2F2-2657-7E4F-BBC1-A541D2333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6" y="2090054"/>
            <a:ext cx="3837772" cy="2563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6193D1-01CC-BB40-AB24-54111DDF9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76" y="5752618"/>
            <a:ext cx="4672297" cy="803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EA7A3A-E6D9-1142-B541-3D6999929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456" y="729204"/>
            <a:ext cx="4401543" cy="564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09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11D448D-56E2-EF4A-BD62-82691226A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Tat Transactivation Model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D527271-A6E4-F746-8901-5E2FAC457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2789"/>
          <a:stretch/>
        </p:blipFill>
        <p:spPr>
          <a:xfrm>
            <a:off x="1616712" y="1455818"/>
            <a:ext cx="5922888" cy="428550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C3ACBF-0F27-F44B-AB39-815DDE19ABE1}"/>
              </a:ext>
            </a:extLst>
          </p:cNvPr>
          <p:cNvSpPr txBox="1"/>
          <p:nvPr/>
        </p:nvSpPr>
        <p:spPr>
          <a:xfrm>
            <a:off x="466338" y="5884943"/>
            <a:ext cx="41142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Weinberger et al, “Stochastic Gene Expression in a Lentiviral Positive-Feedback Loop: HIV-1 Tat Fluctuations Drive Phenotypic Diversity“, Cell, 2005.</a:t>
            </a:r>
          </a:p>
        </p:txBody>
      </p:sp>
    </p:spTree>
    <p:extLst>
      <p:ext uri="{BB962C8B-B14F-4D97-AF65-F5344CB8AC3E}">
        <p14:creationId xmlns:p14="http://schemas.microsoft.com/office/powerpoint/2010/main" val="1769268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6CA49A-2F4F-1146-AE11-ECB11E8C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Tat Transactivation Model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FD96122-32AC-7E4C-8A40-62FBB0A2A3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8" y="2156644"/>
            <a:ext cx="3878262" cy="3514674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7A13039D-5332-D842-85D8-BF3A7D1E2E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6336" y="2252727"/>
            <a:ext cx="4170642" cy="2979030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06266760-5FA5-564D-9170-BBC709D29ED7}"/>
              </a:ext>
            </a:extLst>
          </p:cNvPr>
          <p:cNvSpPr/>
          <p:nvPr/>
        </p:nvSpPr>
        <p:spPr>
          <a:xfrm>
            <a:off x="2881608" y="2073332"/>
            <a:ext cx="1685434" cy="1668910"/>
          </a:xfrm>
          <a:prstGeom prst="donut">
            <a:avLst>
              <a:gd name="adj" fmla="val 617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FE37DA1F-C907-ED4E-A3CC-279838518351}"/>
              </a:ext>
            </a:extLst>
          </p:cNvPr>
          <p:cNvSpPr/>
          <p:nvPr/>
        </p:nvSpPr>
        <p:spPr>
          <a:xfrm>
            <a:off x="5578997" y="3742242"/>
            <a:ext cx="2939970" cy="413069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98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A176-2136-314B-B9C3-F3A110FE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Tat Transactivation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6FE075F-2B04-3046-BD25-38F6822D9B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46783" y="1455818"/>
            <a:ext cx="4630211" cy="168036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3EAEF7-556C-684F-82FE-BDBCA2A7688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005692" y="3865944"/>
            <a:ext cx="7112394" cy="2468951"/>
          </a:xfr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E4B7C6-6324-104F-BAB7-E1F4920F8253}"/>
              </a:ext>
            </a:extLst>
          </p:cNvPr>
          <p:cNvCxnSpPr/>
          <p:nvPr/>
        </p:nvCxnSpPr>
        <p:spPr>
          <a:xfrm>
            <a:off x="189428" y="3449256"/>
            <a:ext cx="8762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290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66653-374A-3445-8491-31F352365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Organization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A296AD4-E68E-B54B-9A2A-93C063C07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" y="1866264"/>
            <a:ext cx="8223249" cy="4084323"/>
          </a:xfrm>
        </p:spPr>
      </p:pic>
    </p:spTree>
    <p:extLst>
      <p:ext uri="{BB962C8B-B14F-4D97-AF65-F5344CB8AC3E}">
        <p14:creationId xmlns:p14="http://schemas.microsoft.com/office/powerpoint/2010/main" val="3266298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C01B-BA96-7546-A3CE-39FDF1DC6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Modeling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68B25-C372-554F-AAEB-DDB46B0BA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" y="2135206"/>
            <a:ext cx="8223250" cy="3546438"/>
          </a:xfrm>
        </p:spPr>
      </p:pic>
    </p:spTree>
    <p:extLst>
      <p:ext uri="{BB962C8B-B14F-4D97-AF65-F5344CB8AC3E}">
        <p14:creationId xmlns:p14="http://schemas.microsoft.com/office/powerpoint/2010/main" val="3602675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5295</TotalTime>
  <Words>334</Words>
  <Application>Microsoft Macintosh PowerPoint</Application>
  <PresentationFormat>On-screen Show (4:3)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Helvetica</vt:lpstr>
      <vt:lpstr>Helvetica Light</vt:lpstr>
      <vt:lpstr>Wingdings</vt:lpstr>
      <vt:lpstr>Office Theme</vt:lpstr>
      <vt:lpstr>Machine-Assisted Extraction of Formal Semantics from Domain Specific Semi-Formal Diagrams  MOMACS 2019</vt:lpstr>
      <vt:lpstr>Modeling and Crisis Response: The Ideal</vt:lpstr>
      <vt:lpstr>Modeling and Crisis Response: The Reality</vt:lpstr>
      <vt:lpstr>Semi-Formal Diagrams</vt:lpstr>
      <vt:lpstr>Tat Transactivation Model</vt:lpstr>
      <vt:lpstr>Tat Transactivation Model</vt:lpstr>
      <vt:lpstr>Tat Transactivation Model</vt:lpstr>
      <vt:lpstr>AMIDOL Organization</vt:lpstr>
      <vt:lpstr>AMIDOL Modeling Process</vt:lpstr>
      <vt:lpstr>Visual Languages for Practitioners</vt:lpstr>
      <vt:lpstr>Visual Domain Specific Ontological Languages</vt:lpstr>
      <vt:lpstr>Abstract Intermediate Representation</vt:lpstr>
      <vt:lpstr>Putting it Together</vt:lpstr>
      <vt:lpstr>Putting it Together</vt:lpstr>
      <vt:lpstr>Interrogatability</vt:lpstr>
    </vt:vector>
  </TitlesOfParts>
  <Company>Jessica Tate LLC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Presenter Galois</cp:lastModifiedBy>
  <cp:revision>114</cp:revision>
  <dcterms:created xsi:type="dcterms:W3CDTF">2014-09-29T19:50:07Z</dcterms:created>
  <dcterms:modified xsi:type="dcterms:W3CDTF">2019-05-14T15:20:47Z</dcterms:modified>
</cp:coreProperties>
</file>